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Proxima Nova"/>
      <p:regular r:id="rId30"/>
      <p:bold r:id="rId31"/>
      <p:italic r:id="rId32"/>
      <p:boldItalic r:id="rId33"/>
    </p:embeddedFon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6.xml"/><Relationship Id="rId33" Type="http://schemas.openxmlformats.org/officeDocument/2006/relationships/font" Target="fonts/ProximaNova-boldItalic.fntdata"/><Relationship Id="rId10" Type="http://schemas.openxmlformats.org/officeDocument/2006/relationships/slide" Target="slides/slide5.xml"/><Relationship Id="rId32" Type="http://schemas.openxmlformats.org/officeDocument/2006/relationships/font" Target="fonts/ProximaNova-italic.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a324affda1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a324affda1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0e3b5491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0e3b5491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0e3b5491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0e3b5491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0e3b5491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0e3b5491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0e3b5491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0e3b5491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0e3b5491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0e3b5491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0e3b5491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0e3b5491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0e3b5491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0e3b5491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0e3b5491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0e3b5491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0e3b5491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0e3b5491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0e3b5491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0e3b5491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e33de1a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e33de1a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0e3b5491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0e3b5491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0e3b5491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0e3b5491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0e3b5491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0e3b5491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324affda1_0_1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324affda1_0_1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1b37f640c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1b37f640c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9e33de1a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9e33de1a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fr" sz="1600">
                <a:solidFill>
                  <a:srgbClr val="202729"/>
                </a:solidFill>
                <a:latin typeface="Roboto"/>
                <a:ea typeface="Roboto"/>
                <a:cs typeface="Roboto"/>
                <a:sym typeface="Roboto"/>
              </a:rPr>
              <a:t>This shift pushes factories to proactively optimize workflows by optimizing their software package.</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163f6a21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163f6a21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9f23a63f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9f23a63f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 what’s the industry 4.0 it’s a term that has </a:t>
            </a:r>
            <a:r>
              <a:rPr lang="fr"/>
              <a:t>appeared</a:t>
            </a:r>
            <a:r>
              <a:rPr lang="fr"/>
              <a:t> in 2011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0e3b5491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0e3b5491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 what’s the industry 4.0 it’s a term that has appeared in 2011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163f6a21a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163f6a21a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1b37f640c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1b37f640c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0e3b5491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0e3b5491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4294967295" type="ctrTitle"/>
          </p:nvPr>
        </p:nvSpPr>
        <p:spPr>
          <a:xfrm>
            <a:off x="542200" y="2197288"/>
            <a:ext cx="8520600" cy="11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3420"/>
              <a:t>Construire l'Avenir Professionnel : Présentation du Projet Générateur de CV</a:t>
            </a:r>
            <a:endParaRPr b="1" sz="3420"/>
          </a:p>
          <a:p>
            <a:pPr indent="0" lvl="0" marL="0" rtl="0" algn="ctr">
              <a:spcBef>
                <a:spcPts val="0"/>
              </a:spcBef>
              <a:spcAft>
                <a:spcPts val="0"/>
              </a:spcAft>
              <a:buSzPts val="990"/>
              <a:buNone/>
            </a:pPr>
            <a:r>
              <a:t/>
            </a:r>
            <a:endParaRPr b="1" sz="3420"/>
          </a:p>
        </p:txBody>
      </p:sp>
      <p:sp>
        <p:nvSpPr>
          <p:cNvPr id="60" name="Google Shape;60;p13"/>
          <p:cNvSpPr txBox="1"/>
          <p:nvPr/>
        </p:nvSpPr>
        <p:spPr>
          <a:xfrm>
            <a:off x="2011950" y="197975"/>
            <a:ext cx="51201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rPr lang="fr" sz="1200">
                <a:solidFill>
                  <a:schemeClr val="dk1"/>
                </a:solidFill>
              </a:rPr>
              <a:t>La Ministre de l'Enseignement Supérieur et de la Recherche Scientifique</a:t>
            </a:r>
            <a:endParaRPr sz="1300">
              <a:highlight>
                <a:schemeClr val="lt1"/>
              </a:highlight>
            </a:endParaRPr>
          </a:p>
          <a:p>
            <a:pPr indent="0" lvl="0" marL="0" rtl="0" algn="ctr">
              <a:spcBef>
                <a:spcPts val="0"/>
              </a:spcBef>
              <a:spcAft>
                <a:spcPts val="0"/>
              </a:spcAft>
              <a:buNone/>
            </a:pPr>
            <a:r>
              <a:rPr b="1" lang="fr" sz="1200">
                <a:solidFill>
                  <a:schemeClr val="dk1"/>
                </a:solidFill>
              </a:rPr>
              <a:t>École Supérieure des Sciences Économiques et Commerciales Tunis</a:t>
            </a:r>
            <a:endParaRPr sz="1200">
              <a:solidFill>
                <a:schemeClr val="dk1"/>
              </a:solidFill>
            </a:endParaRPr>
          </a:p>
          <a:p>
            <a:pPr indent="0" lvl="0" marL="0" rtl="0" algn="ctr">
              <a:spcBef>
                <a:spcPts val="0"/>
              </a:spcBef>
              <a:spcAft>
                <a:spcPts val="0"/>
              </a:spcAft>
              <a:buNone/>
            </a:pPr>
            <a:r>
              <a:t/>
            </a:r>
            <a:endParaRPr b="1" sz="1200">
              <a:solidFill>
                <a:schemeClr val="dk1"/>
              </a:solidFill>
            </a:endParaRPr>
          </a:p>
        </p:txBody>
      </p:sp>
      <p:cxnSp>
        <p:nvCxnSpPr>
          <p:cNvPr id="61" name="Google Shape;61;p13"/>
          <p:cNvCxnSpPr/>
          <p:nvPr/>
        </p:nvCxnSpPr>
        <p:spPr>
          <a:xfrm>
            <a:off x="2595250" y="3543750"/>
            <a:ext cx="3838800" cy="0"/>
          </a:xfrm>
          <a:prstGeom prst="straightConnector1">
            <a:avLst/>
          </a:prstGeom>
          <a:noFill/>
          <a:ln cap="flat" cmpd="sng" w="9525">
            <a:solidFill>
              <a:schemeClr val="dk2"/>
            </a:solidFill>
            <a:prstDash val="solid"/>
            <a:round/>
            <a:headEnd len="med" w="med" type="none"/>
            <a:tailEnd len="med" w="med" type="none"/>
          </a:ln>
        </p:spPr>
      </p:cxnSp>
      <p:cxnSp>
        <p:nvCxnSpPr>
          <p:cNvPr id="62" name="Google Shape;62;p13"/>
          <p:cNvCxnSpPr/>
          <p:nvPr/>
        </p:nvCxnSpPr>
        <p:spPr>
          <a:xfrm>
            <a:off x="1112925" y="1995925"/>
            <a:ext cx="6990600" cy="0"/>
          </a:xfrm>
          <a:prstGeom prst="straightConnector1">
            <a:avLst/>
          </a:prstGeom>
          <a:noFill/>
          <a:ln cap="flat" cmpd="sng" w="9525">
            <a:solidFill>
              <a:schemeClr val="dk2"/>
            </a:solidFill>
            <a:prstDash val="solid"/>
            <a:round/>
            <a:headEnd len="med" w="med" type="none"/>
            <a:tailEnd len="med" w="med" type="none"/>
          </a:ln>
        </p:spPr>
      </p:cxnSp>
      <p:sp>
        <p:nvSpPr>
          <p:cNvPr id="63" name="Google Shape;63;p13"/>
          <p:cNvSpPr txBox="1"/>
          <p:nvPr/>
        </p:nvSpPr>
        <p:spPr>
          <a:xfrm>
            <a:off x="-318650" y="4171700"/>
            <a:ext cx="3988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chemeClr val="dk1"/>
                </a:solidFill>
              </a:rPr>
              <a:t> Par : Mohamed Wassim Salem</a:t>
            </a:r>
            <a:endParaRPr sz="1300">
              <a:solidFill>
                <a:schemeClr val="dk1"/>
              </a:solidFill>
            </a:endParaRPr>
          </a:p>
          <a:p>
            <a:pPr indent="0" lvl="0" marL="0" rtl="0" algn="ctr">
              <a:spcBef>
                <a:spcPts val="0"/>
              </a:spcBef>
              <a:spcAft>
                <a:spcPts val="0"/>
              </a:spcAft>
              <a:buNone/>
            </a:pPr>
            <a:r>
              <a:rPr lang="fr" sz="1300">
                <a:solidFill>
                  <a:schemeClr val="dk1"/>
                </a:solidFill>
              </a:rPr>
              <a:t>et Wissem Tlili </a:t>
            </a:r>
            <a:endParaRPr sz="1300">
              <a:solidFill>
                <a:schemeClr val="dk1"/>
              </a:solidFill>
            </a:endParaRPr>
          </a:p>
          <a:p>
            <a:pPr indent="0" lvl="0" marL="0" rtl="0" algn="ctr">
              <a:spcBef>
                <a:spcPts val="0"/>
              </a:spcBef>
              <a:spcAft>
                <a:spcPts val="0"/>
              </a:spcAft>
              <a:buNone/>
            </a:pPr>
            <a:r>
              <a:t/>
            </a:r>
            <a:endParaRPr sz="1300">
              <a:solidFill>
                <a:schemeClr val="dk1"/>
              </a:solidFill>
            </a:endParaRPr>
          </a:p>
        </p:txBody>
      </p:sp>
      <p:sp>
        <p:nvSpPr>
          <p:cNvPr id="64" name="Google Shape;64;p13"/>
          <p:cNvSpPr txBox="1"/>
          <p:nvPr/>
        </p:nvSpPr>
        <p:spPr>
          <a:xfrm>
            <a:off x="5185055" y="4171700"/>
            <a:ext cx="3988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chemeClr val="dk1"/>
                </a:solidFill>
              </a:rPr>
              <a:t>Filiere : 2 éme année E-business</a:t>
            </a:r>
            <a:endParaRPr sz="1300">
              <a:solidFill>
                <a:schemeClr val="dk1"/>
              </a:solidFill>
            </a:endParaRPr>
          </a:p>
        </p:txBody>
      </p:sp>
      <p:pic>
        <p:nvPicPr>
          <p:cNvPr id="65" name="Google Shape;65;p13"/>
          <p:cNvPicPr preferRelativeResize="0"/>
          <p:nvPr/>
        </p:nvPicPr>
        <p:blipFill>
          <a:blip r:embed="rId3">
            <a:alphaModFix/>
          </a:blip>
          <a:stretch>
            <a:fillRect/>
          </a:stretch>
        </p:blipFill>
        <p:spPr>
          <a:xfrm>
            <a:off x="231025" y="239350"/>
            <a:ext cx="1581650" cy="813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43" name="Google Shape;143;p22"/>
          <p:cNvPicPr preferRelativeResize="0"/>
          <p:nvPr/>
        </p:nvPicPr>
        <p:blipFill>
          <a:blip r:embed="rId3">
            <a:alphaModFix/>
          </a:blip>
          <a:stretch>
            <a:fillRect/>
          </a:stretch>
        </p:blipFill>
        <p:spPr>
          <a:xfrm>
            <a:off x="381000" y="152400"/>
            <a:ext cx="8167656" cy="4594307"/>
          </a:xfrm>
          <a:prstGeom prst="rect">
            <a:avLst/>
          </a:prstGeom>
          <a:noFill/>
          <a:ln>
            <a:noFill/>
          </a:ln>
        </p:spPr>
      </p:pic>
      <p:pic>
        <p:nvPicPr>
          <p:cNvPr id="144" name="Google Shape;144;p22"/>
          <p:cNvPicPr preferRelativeResize="0"/>
          <p:nvPr/>
        </p:nvPicPr>
        <p:blipFill>
          <a:blip r:embed="rId4">
            <a:alphaModFix/>
          </a:blip>
          <a:stretch>
            <a:fillRect/>
          </a:stretch>
        </p:blipFill>
        <p:spPr>
          <a:xfrm rot="-1891704">
            <a:off x="3325545" y="2307076"/>
            <a:ext cx="784712" cy="4413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50" name="Google Shape;150;p23"/>
          <p:cNvPicPr preferRelativeResize="0"/>
          <p:nvPr/>
        </p:nvPicPr>
        <p:blipFill>
          <a:blip r:embed="rId3">
            <a:alphaModFix/>
          </a:blip>
          <a:stretch>
            <a:fillRect/>
          </a:stretch>
        </p:blipFill>
        <p:spPr>
          <a:xfrm>
            <a:off x="509325" y="152400"/>
            <a:ext cx="8167656" cy="4594307"/>
          </a:xfrm>
          <a:prstGeom prst="rect">
            <a:avLst/>
          </a:prstGeom>
          <a:noFill/>
          <a:ln>
            <a:noFill/>
          </a:ln>
        </p:spPr>
      </p:pic>
      <p:pic>
        <p:nvPicPr>
          <p:cNvPr id="151" name="Google Shape;151;p23"/>
          <p:cNvPicPr preferRelativeResize="0"/>
          <p:nvPr/>
        </p:nvPicPr>
        <p:blipFill>
          <a:blip r:embed="rId4">
            <a:alphaModFix/>
          </a:blip>
          <a:stretch>
            <a:fillRect/>
          </a:stretch>
        </p:blipFill>
        <p:spPr>
          <a:xfrm rot="-1286401">
            <a:off x="3722648" y="1229755"/>
            <a:ext cx="554054" cy="3116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57" name="Google Shape;157;p24"/>
          <p:cNvPicPr preferRelativeResize="0"/>
          <p:nvPr/>
        </p:nvPicPr>
        <p:blipFill>
          <a:blip r:embed="rId3">
            <a:alphaModFix/>
          </a:blip>
          <a:stretch>
            <a:fillRect/>
          </a:stretch>
        </p:blipFill>
        <p:spPr>
          <a:xfrm>
            <a:off x="478750" y="145125"/>
            <a:ext cx="8167656" cy="4594307"/>
          </a:xfrm>
          <a:prstGeom prst="rect">
            <a:avLst/>
          </a:prstGeom>
          <a:noFill/>
          <a:ln>
            <a:noFill/>
          </a:ln>
        </p:spPr>
      </p:pic>
      <p:pic>
        <p:nvPicPr>
          <p:cNvPr id="158" name="Google Shape;158;p24"/>
          <p:cNvPicPr preferRelativeResize="0"/>
          <p:nvPr/>
        </p:nvPicPr>
        <p:blipFill>
          <a:blip r:embed="rId4">
            <a:alphaModFix/>
          </a:blip>
          <a:stretch>
            <a:fillRect/>
          </a:stretch>
        </p:blipFill>
        <p:spPr>
          <a:xfrm rot="-1891704">
            <a:off x="3732920" y="979476"/>
            <a:ext cx="784712" cy="441397"/>
          </a:xfrm>
          <a:prstGeom prst="rect">
            <a:avLst/>
          </a:prstGeom>
          <a:noFill/>
          <a:ln>
            <a:noFill/>
          </a:ln>
        </p:spPr>
      </p:pic>
      <p:pic>
        <p:nvPicPr>
          <p:cNvPr id="159" name="Google Shape;159;p24"/>
          <p:cNvPicPr preferRelativeResize="0"/>
          <p:nvPr/>
        </p:nvPicPr>
        <p:blipFill>
          <a:blip r:embed="rId4">
            <a:alphaModFix/>
          </a:blip>
          <a:stretch>
            <a:fillRect/>
          </a:stretch>
        </p:blipFill>
        <p:spPr>
          <a:xfrm rot="-1891704">
            <a:off x="7239595" y="736176"/>
            <a:ext cx="784712" cy="441397"/>
          </a:xfrm>
          <a:prstGeom prst="rect">
            <a:avLst/>
          </a:prstGeom>
          <a:noFill/>
          <a:ln>
            <a:noFill/>
          </a:ln>
        </p:spPr>
      </p:pic>
      <p:pic>
        <p:nvPicPr>
          <p:cNvPr id="160" name="Google Shape;160;p24"/>
          <p:cNvPicPr preferRelativeResize="0"/>
          <p:nvPr/>
        </p:nvPicPr>
        <p:blipFill>
          <a:blip r:embed="rId4">
            <a:alphaModFix/>
          </a:blip>
          <a:stretch>
            <a:fillRect/>
          </a:stretch>
        </p:blipFill>
        <p:spPr>
          <a:xfrm rot="-1891704">
            <a:off x="3571745" y="1728251"/>
            <a:ext cx="784712" cy="4413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66" name="Google Shape;166;p25"/>
          <p:cNvPicPr preferRelativeResize="0"/>
          <p:nvPr/>
        </p:nvPicPr>
        <p:blipFill>
          <a:blip r:embed="rId3">
            <a:alphaModFix/>
          </a:blip>
          <a:stretch>
            <a:fillRect/>
          </a:stretch>
        </p:blipFill>
        <p:spPr>
          <a:xfrm>
            <a:off x="426625" y="152400"/>
            <a:ext cx="8167656" cy="45943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72" name="Google Shape;172;p26"/>
          <p:cNvPicPr preferRelativeResize="0"/>
          <p:nvPr/>
        </p:nvPicPr>
        <p:blipFill>
          <a:blip r:embed="rId3">
            <a:alphaModFix/>
          </a:blip>
          <a:stretch>
            <a:fillRect/>
          </a:stretch>
        </p:blipFill>
        <p:spPr>
          <a:xfrm>
            <a:off x="488175" y="159725"/>
            <a:ext cx="8167656" cy="4594307"/>
          </a:xfrm>
          <a:prstGeom prst="rect">
            <a:avLst/>
          </a:prstGeom>
          <a:noFill/>
          <a:ln>
            <a:noFill/>
          </a:ln>
        </p:spPr>
      </p:pic>
      <p:pic>
        <p:nvPicPr>
          <p:cNvPr id="173" name="Google Shape;173;p26"/>
          <p:cNvPicPr preferRelativeResize="0"/>
          <p:nvPr/>
        </p:nvPicPr>
        <p:blipFill>
          <a:blip r:embed="rId4">
            <a:alphaModFix/>
          </a:blip>
          <a:stretch>
            <a:fillRect/>
          </a:stretch>
        </p:blipFill>
        <p:spPr>
          <a:xfrm rot="-10293885">
            <a:off x="1814797" y="3888750"/>
            <a:ext cx="704454" cy="396248"/>
          </a:xfrm>
          <a:prstGeom prst="rect">
            <a:avLst/>
          </a:prstGeom>
          <a:noFill/>
          <a:ln>
            <a:noFill/>
          </a:ln>
        </p:spPr>
      </p:pic>
      <p:pic>
        <p:nvPicPr>
          <p:cNvPr id="174" name="Google Shape;174;p26"/>
          <p:cNvPicPr preferRelativeResize="0"/>
          <p:nvPr/>
        </p:nvPicPr>
        <p:blipFill>
          <a:blip r:embed="rId4">
            <a:alphaModFix/>
          </a:blip>
          <a:stretch>
            <a:fillRect/>
          </a:stretch>
        </p:blipFill>
        <p:spPr>
          <a:xfrm rot="-1891658">
            <a:off x="185252" y="4376415"/>
            <a:ext cx="703920" cy="3959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80" name="Google Shape;180;p27"/>
          <p:cNvPicPr preferRelativeResize="0"/>
          <p:nvPr/>
        </p:nvPicPr>
        <p:blipFill>
          <a:blip r:embed="rId3">
            <a:alphaModFix/>
          </a:blip>
          <a:stretch>
            <a:fillRect/>
          </a:stretch>
        </p:blipFill>
        <p:spPr>
          <a:xfrm>
            <a:off x="381000" y="152400"/>
            <a:ext cx="8167656" cy="45943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86" name="Google Shape;186;p28"/>
          <p:cNvPicPr preferRelativeResize="0"/>
          <p:nvPr/>
        </p:nvPicPr>
        <p:blipFill>
          <a:blip r:embed="rId3">
            <a:alphaModFix/>
          </a:blip>
          <a:stretch>
            <a:fillRect/>
          </a:stretch>
        </p:blipFill>
        <p:spPr>
          <a:xfrm>
            <a:off x="488175" y="177200"/>
            <a:ext cx="8167656" cy="4594307"/>
          </a:xfrm>
          <a:prstGeom prst="rect">
            <a:avLst/>
          </a:prstGeom>
          <a:noFill/>
          <a:ln>
            <a:noFill/>
          </a:ln>
        </p:spPr>
      </p:pic>
      <p:pic>
        <p:nvPicPr>
          <p:cNvPr id="187" name="Google Shape;187;p28"/>
          <p:cNvPicPr preferRelativeResize="0"/>
          <p:nvPr/>
        </p:nvPicPr>
        <p:blipFill>
          <a:blip r:embed="rId4">
            <a:alphaModFix/>
          </a:blip>
          <a:stretch>
            <a:fillRect/>
          </a:stretch>
        </p:blipFill>
        <p:spPr>
          <a:xfrm rot="-1891704">
            <a:off x="2176720" y="4278026"/>
            <a:ext cx="784712" cy="4413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93" name="Google Shape;193;p29"/>
          <p:cNvPicPr preferRelativeResize="0"/>
          <p:nvPr/>
        </p:nvPicPr>
        <p:blipFill>
          <a:blip r:embed="rId3">
            <a:alphaModFix/>
          </a:blip>
          <a:stretch>
            <a:fillRect/>
          </a:stretch>
        </p:blipFill>
        <p:spPr>
          <a:xfrm>
            <a:off x="488175" y="152400"/>
            <a:ext cx="8167656" cy="4594307"/>
          </a:xfrm>
          <a:prstGeom prst="rect">
            <a:avLst/>
          </a:prstGeom>
          <a:noFill/>
          <a:ln>
            <a:noFill/>
          </a:ln>
        </p:spPr>
      </p:pic>
      <p:pic>
        <p:nvPicPr>
          <p:cNvPr id="194" name="Google Shape;194;p29"/>
          <p:cNvPicPr preferRelativeResize="0"/>
          <p:nvPr/>
        </p:nvPicPr>
        <p:blipFill>
          <a:blip r:embed="rId4">
            <a:alphaModFix/>
          </a:blip>
          <a:stretch>
            <a:fillRect/>
          </a:stretch>
        </p:blipFill>
        <p:spPr>
          <a:xfrm rot="-1891704">
            <a:off x="3041270" y="2307101"/>
            <a:ext cx="784712" cy="4413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00" name="Google Shape;200;p30"/>
          <p:cNvPicPr preferRelativeResize="0"/>
          <p:nvPr/>
        </p:nvPicPr>
        <p:blipFill>
          <a:blip r:embed="rId3">
            <a:alphaModFix/>
          </a:blip>
          <a:stretch>
            <a:fillRect/>
          </a:stretch>
        </p:blipFill>
        <p:spPr>
          <a:xfrm>
            <a:off x="488175" y="177300"/>
            <a:ext cx="8167656" cy="45943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206" name="Google Shape;206;p31"/>
          <p:cNvSpPr txBox="1"/>
          <p:nvPr>
            <p:ph type="title"/>
          </p:nvPr>
        </p:nvSpPr>
        <p:spPr>
          <a:xfrm>
            <a:off x="235500" y="43975"/>
            <a:ext cx="89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200">
                <a:solidFill>
                  <a:srgbClr val="000000"/>
                </a:solidFill>
              </a:rPr>
              <a:t>V. Gestion des données</a:t>
            </a:r>
            <a:endParaRPr b="1" sz="32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t/>
            </a:r>
            <a:endParaRPr b="1" sz="1800">
              <a:solidFill>
                <a:srgbClr val="0C343D"/>
              </a:solidFill>
              <a:latin typeface="Arial"/>
              <a:ea typeface="Arial"/>
              <a:cs typeface="Arial"/>
              <a:sym typeface="Arial"/>
            </a:endParaRPr>
          </a:p>
          <a:p>
            <a:pPr indent="0" lvl="0" marL="0" rtl="0" algn="l">
              <a:spcBef>
                <a:spcPts val="0"/>
              </a:spcBef>
              <a:spcAft>
                <a:spcPts val="0"/>
              </a:spcAft>
              <a:buNone/>
            </a:pPr>
            <a:r>
              <a:t/>
            </a:r>
            <a:endParaRPr b="1" sz="3400">
              <a:solidFill>
                <a:srgbClr val="000000"/>
              </a:solidFill>
            </a:endParaRPr>
          </a:p>
        </p:txBody>
      </p:sp>
      <p:pic>
        <p:nvPicPr>
          <p:cNvPr id="207" name="Google Shape;207;p31"/>
          <p:cNvPicPr preferRelativeResize="0"/>
          <p:nvPr/>
        </p:nvPicPr>
        <p:blipFill>
          <a:blip r:embed="rId3">
            <a:alphaModFix/>
          </a:blip>
          <a:stretch>
            <a:fillRect/>
          </a:stretch>
        </p:blipFill>
        <p:spPr>
          <a:xfrm>
            <a:off x="961300" y="719275"/>
            <a:ext cx="7344274" cy="4131151"/>
          </a:xfrm>
          <a:prstGeom prst="rect">
            <a:avLst/>
          </a:prstGeom>
          <a:noFill/>
          <a:ln>
            <a:noFill/>
          </a:ln>
        </p:spPr>
      </p:pic>
      <p:pic>
        <p:nvPicPr>
          <p:cNvPr id="208" name="Google Shape;208;p31"/>
          <p:cNvPicPr preferRelativeResize="0"/>
          <p:nvPr/>
        </p:nvPicPr>
        <p:blipFill>
          <a:blip r:embed="rId4">
            <a:alphaModFix/>
          </a:blip>
          <a:stretch>
            <a:fillRect/>
          </a:stretch>
        </p:blipFill>
        <p:spPr>
          <a:xfrm rot="-1891704">
            <a:off x="1136270" y="2219151"/>
            <a:ext cx="784712" cy="441397"/>
          </a:xfrm>
          <a:prstGeom prst="rect">
            <a:avLst/>
          </a:prstGeom>
          <a:noFill/>
          <a:ln>
            <a:noFill/>
          </a:ln>
        </p:spPr>
      </p:pic>
      <p:pic>
        <p:nvPicPr>
          <p:cNvPr id="209" name="Google Shape;209;p31"/>
          <p:cNvPicPr preferRelativeResize="0"/>
          <p:nvPr/>
        </p:nvPicPr>
        <p:blipFill>
          <a:blip r:embed="rId4">
            <a:alphaModFix/>
          </a:blip>
          <a:stretch>
            <a:fillRect/>
          </a:stretch>
        </p:blipFill>
        <p:spPr>
          <a:xfrm rot="-1891704">
            <a:off x="292995" y="1550951"/>
            <a:ext cx="784712" cy="4413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692700" y="208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fr" sz="4020">
                <a:solidFill>
                  <a:srgbClr val="073763"/>
                </a:solidFill>
              </a:rPr>
              <a:t>P</a:t>
            </a:r>
            <a:r>
              <a:rPr b="1" lang="fr" sz="4020">
                <a:solidFill>
                  <a:srgbClr val="073763"/>
                </a:solidFill>
              </a:rPr>
              <a:t>lan </a:t>
            </a:r>
            <a:endParaRPr b="1" sz="4020">
              <a:solidFill>
                <a:srgbClr val="073763"/>
              </a:solidFill>
            </a:endParaRPr>
          </a:p>
        </p:txBody>
      </p:sp>
      <p:sp>
        <p:nvSpPr>
          <p:cNvPr id="71" name="Google Shape;71;p14"/>
          <p:cNvSpPr txBox="1"/>
          <p:nvPr>
            <p:ph type="title"/>
          </p:nvPr>
        </p:nvSpPr>
        <p:spPr>
          <a:xfrm>
            <a:off x="538950" y="911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0C343D"/>
                </a:solidFill>
              </a:rPr>
              <a:t>Introduction</a:t>
            </a:r>
            <a:endParaRPr b="1" sz="1800">
              <a:solidFill>
                <a:srgbClr val="0C343D"/>
              </a:solidFill>
            </a:endParaRPr>
          </a:p>
          <a:p>
            <a:pPr indent="0" lvl="0" marL="0" rtl="0" algn="l">
              <a:spcBef>
                <a:spcPts val="0"/>
              </a:spcBef>
              <a:spcAft>
                <a:spcPts val="0"/>
              </a:spcAft>
              <a:buNone/>
            </a:pPr>
            <a:r>
              <a:t/>
            </a:r>
            <a:endParaRPr b="1" sz="1800">
              <a:solidFill>
                <a:srgbClr val="0C343D"/>
              </a:solidFill>
            </a:endParaRPr>
          </a:p>
        </p:txBody>
      </p:sp>
      <p:sp>
        <p:nvSpPr>
          <p:cNvPr id="72" name="Google Shape;72;p14"/>
          <p:cNvSpPr txBox="1"/>
          <p:nvPr/>
        </p:nvSpPr>
        <p:spPr>
          <a:xfrm>
            <a:off x="1099050" y="1582575"/>
            <a:ext cx="63801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C343D"/>
              </a:buClr>
              <a:buSzPts val="1800"/>
              <a:buAutoNum type="romanUcPeriod"/>
            </a:pPr>
            <a:r>
              <a:rPr b="1" lang="fr" sz="1800">
                <a:solidFill>
                  <a:srgbClr val="0C343D"/>
                </a:solidFill>
              </a:rPr>
              <a:t>Besoins et </a:t>
            </a:r>
            <a:r>
              <a:rPr b="1" lang="fr" sz="1800">
                <a:solidFill>
                  <a:srgbClr val="0C343D"/>
                </a:solidFill>
              </a:rPr>
              <a:t>spécifications</a:t>
            </a:r>
            <a:endParaRPr b="1" sz="1800">
              <a:solidFill>
                <a:srgbClr val="0C343D"/>
              </a:solidFill>
            </a:endParaRPr>
          </a:p>
        </p:txBody>
      </p:sp>
      <p:sp>
        <p:nvSpPr>
          <p:cNvPr id="73" name="Google Shape;73;p14"/>
          <p:cNvSpPr txBox="1"/>
          <p:nvPr/>
        </p:nvSpPr>
        <p:spPr>
          <a:xfrm>
            <a:off x="1200600" y="2066475"/>
            <a:ext cx="801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rgbClr val="0C343D"/>
                </a:solidFill>
              </a:rPr>
              <a:t>II.  </a:t>
            </a:r>
            <a:r>
              <a:rPr b="1" lang="fr" sz="1800">
                <a:solidFill>
                  <a:srgbClr val="0C343D"/>
                </a:solidFill>
              </a:rPr>
              <a:t>Méthodologie</a:t>
            </a:r>
            <a:r>
              <a:rPr b="1" lang="fr" sz="1800">
                <a:solidFill>
                  <a:srgbClr val="0C343D"/>
                </a:solidFill>
              </a:rPr>
              <a:t> de travail    </a:t>
            </a:r>
            <a:endParaRPr sz="1800">
              <a:solidFill>
                <a:srgbClr val="0C343D"/>
              </a:solidFill>
            </a:endParaRPr>
          </a:p>
        </p:txBody>
      </p:sp>
      <p:sp>
        <p:nvSpPr>
          <p:cNvPr id="74" name="Google Shape;74;p14"/>
          <p:cNvSpPr txBox="1"/>
          <p:nvPr/>
        </p:nvSpPr>
        <p:spPr>
          <a:xfrm>
            <a:off x="1200600" y="2573463"/>
            <a:ext cx="863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rgbClr val="0C343D"/>
                </a:solidFill>
              </a:rPr>
              <a:t>III.  Technologies utilisées</a:t>
            </a:r>
            <a:endParaRPr b="1" sz="1800">
              <a:solidFill>
                <a:srgbClr val="0C343D"/>
              </a:solidFill>
            </a:endParaRPr>
          </a:p>
        </p:txBody>
      </p:sp>
      <p:sp>
        <p:nvSpPr>
          <p:cNvPr id="75" name="Google Shape;75;p14"/>
          <p:cNvSpPr txBox="1"/>
          <p:nvPr/>
        </p:nvSpPr>
        <p:spPr>
          <a:xfrm>
            <a:off x="1200600" y="3080450"/>
            <a:ext cx="7768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fr" sz="1800">
                <a:solidFill>
                  <a:srgbClr val="0C343D"/>
                </a:solidFill>
              </a:rPr>
              <a:t>IV.  Démo du site</a:t>
            </a:r>
            <a:endParaRPr b="1" sz="1800">
              <a:solidFill>
                <a:srgbClr val="0C343D"/>
              </a:solidFill>
            </a:endParaRPr>
          </a:p>
        </p:txBody>
      </p:sp>
      <p:sp>
        <p:nvSpPr>
          <p:cNvPr id="76" name="Google Shape;76;p14"/>
          <p:cNvSpPr txBox="1"/>
          <p:nvPr>
            <p:ph type="title"/>
          </p:nvPr>
        </p:nvSpPr>
        <p:spPr>
          <a:xfrm>
            <a:off x="464100" y="4299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0C343D"/>
                </a:solidFill>
              </a:rPr>
              <a:t>Conclusion</a:t>
            </a:r>
            <a:endParaRPr b="1" sz="1800">
              <a:solidFill>
                <a:srgbClr val="0C343D"/>
              </a:solidFill>
            </a:endParaRPr>
          </a:p>
        </p:txBody>
      </p:sp>
      <p:pic>
        <p:nvPicPr>
          <p:cNvPr id="77" name="Google Shape;77;p14"/>
          <p:cNvPicPr preferRelativeResize="0"/>
          <p:nvPr/>
        </p:nvPicPr>
        <p:blipFill>
          <a:blip r:embed="rId3">
            <a:alphaModFix/>
          </a:blip>
          <a:stretch>
            <a:fillRect/>
          </a:stretch>
        </p:blipFill>
        <p:spPr>
          <a:xfrm>
            <a:off x="3008322" y="138975"/>
            <a:ext cx="874300" cy="802576"/>
          </a:xfrm>
          <a:prstGeom prst="rect">
            <a:avLst/>
          </a:prstGeom>
          <a:noFill/>
          <a:ln>
            <a:noFill/>
          </a:ln>
        </p:spPr>
      </p:pic>
      <p:sp>
        <p:nvSpPr>
          <p:cNvPr id="78" name="Google Shape;78;p14"/>
          <p:cNvSpPr txBox="1"/>
          <p:nvPr/>
        </p:nvSpPr>
        <p:spPr>
          <a:xfrm>
            <a:off x="1200600" y="3618350"/>
            <a:ext cx="7734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fr" sz="1800">
                <a:solidFill>
                  <a:srgbClr val="0C343D"/>
                </a:solidFill>
              </a:rPr>
              <a:t>V.  Gestion des données</a:t>
            </a:r>
            <a:endParaRPr b="1" sz="1800">
              <a:solidFill>
                <a:srgbClr val="0C343D"/>
              </a:solidFill>
            </a:endParaRPr>
          </a:p>
        </p:txBody>
      </p:sp>
      <p:sp>
        <p:nvSpPr>
          <p:cNvPr id="79" name="Google Shape;7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15" name="Google Shape;215;p32"/>
          <p:cNvPicPr preferRelativeResize="0"/>
          <p:nvPr/>
        </p:nvPicPr>
        <p:blipFill>
          <a:blip r:embed="rId3">
            <a:alphaModFix/>
          </a:blip>
          <a:stretch>
            <a:fillRect/>
          </a:stretch>
        </p:blipFill>
        <p:spPr>
          <a:xfrm>
            <a:off x="304800" y="76200"/>
            <a:ext cx="4384425" cy="4657000"/>
          </a:xfrm>
          <a:prstGeom prst="rect">
            <a:avLst/>
          </a:prstGeom>
          <a:noFill/>
          <a:ln>
            <a:noFill/>
          </a:ln>
        </p:spPr>
      </p:pic>
      <p:pic>
        <p:nvPicPr>
          <p:cNvPr id="216" name="Google Shape;216;p32"/>
          <p:cNvPicPr preferRelativeResize="0"/>
          <p:nvPr/>
        </p:nvPicPr>
        <p:blipFill>
          <a:blip r:embed="rId4">
            <a:alphaModFix/>
          </a:blip>
          <a:stretch>
            <a:fillRect/>
          </a:stretch>
        </p:blipFill>
        <p:spPr>
          <a:xfrm>
            <a:off x="5130325" y="123100"/>
            <a:ext cx="3456826" cy="4610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22" name="Google Shape;222;p33"/>
          <p:cNvPicPr preferRelativeResize="0"/>
          <p:nvPr/>
        </p:nvPicPr>
        <p:blipFill>
          <a:blip r:embed="rId3">
            <a:alphaModFix/>
          </a:blip>
          <a:stretch>
            <a:fillRect/>
          </a:stretch>
        </p:blipFill>
        <p:spPr>
          <a:xfrm>
            <a:off x="488175" y="167075"/>
            <a:ext cx="8167656" cy="4594307"/>
          </a:xfrm>
          <a:prstGeom prst="rect">
            <a:avLst/>
          </a:prstGeom>
          <a:noFill/>
          <a:ln>
            <a:noFill/>
          </a:ln>
        </p:spPr>
      </p:pic>
      <p:pic>
        <p:nvPicPr>
          <p:cNvPr id="223" name="Google Shape;223;p33"/>
          <p:cNvPicPr preferRelativeResize="0"/>
          <p:nvPr/>
        </p:nvPicPr>
        <p:blipFill>
          <a:blip r:embed="rId4">
            <a:alphaModFix/>
          </a:blip>
          <a:stretch>
            <a:fillRect/>
          </a:stretch>
        </p:blipFill>
        <p:spPr>
          <a:xfrm rot="-1891704">
            <a:off x="696670" y="2138576"/>
            <a:ext cx="784712" cy="4413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29" name="Google Shape;229;p34"/>
          <p:cNvPicPr preferRelativeResize="0"/>
          <p:nvPr/>
        </p:nvPicPr>
        <p:blipFill>
          <a:blip r:embed="rId3">
            <a:alphaModFix/>
          </a:blip>
          <a:stretch>
            <a:fillRect/>
          </a:stretch>
        </p:blipFill>
        <p:spPr>
          <a:xfrm>
            <a:off x="4072725" y="578200"/>
            <a:ext cx="4915950" cy="3781949"/>
          </a:xfrm>
          <a:prstGeom prst="rect">
            <a:avLst/>
          </a:prstGeom>
          <a:noFill/>
          <a:ln>
            <a:noFill/>
          </a:ln>
        </p:spPr>
      </p:pic>
      <p:pic>
        <p:nvPicPr>
          <p:cNvPr id="230" name="Google Shape;230;p34"/>
          <p:cNvPicPr preferRelativeResize="0"/>
          <p:nvPr/>
        </p:nvPicPr>
        <p:blipFill>
          <a:blip r:embed="rId4">
            <a:alphaModFix/>
          </a:blip>
          <a:stretch>
            <a:fillRect/>
          </a:stretch>
        </p:blipFill>
        <p:spPr>
          <a:xfrm>
            <a:off x="239775" y="578200"/>
            <a:ext cx="3725575" cy="3781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36" name="Google Shape;236;p35"/>
          <p:cNvSpPr txBox="1"/>
          <p:nvPr>
            <p:ph type="title"/>
          </p:nvPr>
        </p:nvSpPr>
        <p:spPr>
          <a:xfrm>
            <a:off x="311700" y="196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400"/>
              <a:t>Conclusion</a:t>
            </a:r>
            <a:endParaRPr b="1" sz="3400"/>
          </a:p>
        </p:txBody>
      </p:sp>
      <p:sp>
        <p:nvSpPr>
          <p:cNvPr id="237" name="Google Shape;237;p35"/>
          <p:cNvSpPr txBox="1"/>
          <p:nvPr/>
        </p:nvSpPr>
        <p:spPr>
          <a:xfrm>
            <a:off x="513925" y="1337375"/>
            <a:ext cx="5426700" cy="29862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a:solidFill>
                  <a:schemeClr val="dk1"/>
                </a:solidFill>
                <a:latin typeface="Roboto"/>
                <a:ea typeface="Roboto"/>
                <a:cs typeface="Roboto"/>
                <a:sym typeface="Roboto"/>
              </a:rPr>
              <a:t>En conclusion, notre générateur de CV en ligne représente une solution simple et efficace pour répondre aux besoins croissants des utilisateurs en matière de création de CV professionnels. Grâce à une approche agile et à une communication transparente au sein de l'équipe, nous avons pu développer une application robuste et conviviale. Avec une architecture solide et des fonctionnalités avancées, nous sommes convaincus que notre projet sera un outil précieux pour les professionnels du monde entier dans leur recherche d'opportunités professionnelles.</a:t>
            </a:r>
            <a:endParaRPr>
              <a:solidFill>
                <a:schemeClr val="dk1"/>
              </a:solidFill>
              <a:latin typeface="Roboto"/>
              <a:ea typeface="Roboto"/>
              <a:cs typeface="Roboto"/>
              <a:sym typeface="Roboto"/>
            </a:endParaRPr>
          </a:p>
        </p:txBody>
      </p:sp>
      <p:pic>
        <p:nvPicPr>
          <p:cNvPr id="238" name="Google Shape;238;p35"/>
          <p:cNvPicPr preferRelativeResize="0"/>
          <p:nvPr/>
        </p:nvPicPr>
        <p:blipFill>
          <a:blip r:embed="rId3">
            <a:alphaModFix/>
          </a:blip>
          <a:stretch>
            <a:fillRect/>
          </a:stretch>
        </p:blipFill>
        <p:spPr>
          <a:xfrm>
            <a:off x="5940625" y="1226275"/>
            <a:ext cx="3050976" cy="3050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idx="1" type="body"/>
          </p:nvPr>
        </p:nvSpPr>
        <p:spPr>
          <a:xfrm>
            <a:off x="311700" y="12286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fr" sz="5800">
                <a:solidFill>
                  <a:srgbClr val="000000"/>
                </a:solidFill>
              </a:rPr>
              <a:t>Merci pour votre attention</a:t>
            </a:r>
            <a:endParaRPr sz="2100">
              <a:solidFill>
                <a:srgbClr val="E8EAED"/>
              </a:solidFill>
              <a:highlight>
                <a:srgbClr val="303134"/>
              </a:highlight>
              <a:latin typeface="Arial"/>
              <a:ea typeface="Arial"/>
              <a:cs typeface="Arial"/>
              <a:sym typeface="Arial"/>
            </a:endParaRPr>
          </a:p>
          <a:p>
            <a:pPr indent="0" lvl="0" marL="0" rtl="0" algn="l">
              <a:spcBef>
                <a:spcPts val="1200"/>
              </a:spcBef>
              <a:spcAft>
                <a:spcPts val="1200"/>
              </a:spcAft>
              <a:buNone/>
            </a:pPr>
            <a:r>
              <a:t/>
            </a:r>
            <a:endParaRPr b="1" sz="58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272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400"/>
              <a:t>Introduction</a:t>
            </a:r>
            <a:endParaRPr b="1" sz="3400"/>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86" name="Google Shape;86;p15"/>
          <p:cNvSpPr txBox="1"/>
          <p:nvPr/>
        </p:nvSpPr>
        <p:spPr>
          <a:xfrm>
            <a:off x="519450" y="1709575"/>
            <a:ext cx="4410000" cy="22779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600">
                <a:solidFill>
                  <a:schemeClr val="dk1"/>
                </a:solidFill>
                <a:latin typeface="Roboto"/>
                <a:ea typeface="Roboto"/>
                <a:cs typeface="Roboto"/>
                <a:sym typeface="Roboto"/>
              </a:rPr>
              <a:t>Bienvenue à cette présentation sur notre projet de générateur de CV. Dans le cadre de notre cours de Programmation Web2, notre équipe s'est engagée à concevoir une solution innovante pour simplifier le processus de création de CV pour les utilisateurs.</a:t>
            </a:r>
            <a:endParaRPr sz="1600">
              <a:solidFill>
                <a:schemeClr val="dk1"/>
              </a:solidFill>
              <a:latin typeface="Roboto"/>
              <a:ea typeface="Roboto"/>
              <a:cs typeface="Roboto"/>
              <a:sym typeface="Roboto"/>
            </a:endParaRPr>
          </a:p>
        </p:txBody>
      </p:sp>
      <p:pic>
        <p:nvPicPr>
          <p:cNvPr id="87" name="Google Shape;87;p15"/>
          <p:cNvPicPr preferRelativeResize="0"/>
          <p:nvPr/>
        </p:nvPicPr>
        <p:blipFill>
          <a:blip r:embed="rId3">
            <a:alphaModFix/>
          </a:blip>
          <a:stretch>
            <a:fillRect/>
          </a:stretch>
        </p:blipFill>
        <p:spPr>
          <a:xfrm>
            <a:off x="5694400" y="1328000"/>
            <a:ext cx="2944051" cy="2796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93" name="Google Shape;93;p16"/>
          <p:cNvSpPr txBox="1"/>
          <p:nvPr>
            <p:ph idx="1" type="body"/>
          </p:nvPr>
        </p:nvSpPr>
        <p:spPr>
          <a:xfrm>
            <a:off x="583350" y="2034475"/>
            <a:ext cx="7977300" cy="2838000"/>
          </a:xfrm>
          <a:prstGeom prst="rect">
            <a:avLst/>
          </a:prstGeom>
        </p:spPr>
        <p:txBody>
          <a:bodyPr anchorCtr="0" anchor="t" bIns="91425" lIns="91425" spcFirstLastPara="1" rIns="91425" wrap="square" tIns="91425">
            <a:normAutofit/>
          </a:bodyPr>
          <a:lstStyle/>
          <a:p>
            <a:pPr indent="0" lvl="0" marL="457200" marR="0" rtl="0" algn="l">
              <a:lnSpc>
                <a:spcPct val="100000"/>
              </a:lnSpc>
              <a:spcBef>
                <a:spcPts val="0"/>
              </a:spcBef>
              <a:spcAft>
                <a:spcPts val="0"/>
              </a:spcAft>
              <a:buNone/>
            </a:pPr>
            <a:r>
              <a:rPr b="1" lang="fr" sz="2600">
                <a:solidFill>
                  <a:schemeClr val="dk1"/>
                </a:solidFill>
                <a:latin typeface="Roboto"/>
                <a:ea typeface="Roboto"/>
                <a:cs typeface="Roboto"/>
                <a:sym typeface="Roboto"/>
              </a:rPr>
              <a:t>Quel sont les Besoins et Spécifications qui nous a  conduit à la création de ce générateur de CV ?</a:t>
            </a:r>
            <a:endParaRPr b="1" sz="2600">
              <a:solidFill>
                <a:schemeClr val="dk1"/>
              </a:solidFill>
              <a:latin typeface="Roboto"/>
              <a:ea typeface="Roboto"/>
              <a:cs typeface="Roboto"/>
              <a:sym typeface="Roboto"/>
            </a:endParaRPr>
          </a:p>
        </p:txBody>
      </p:sp>
      <p:pic>
        <p:nvPicPr>
          <p:cNvPr id="94" name="Google Shape;94;p16"/>
          <p:cNvPicPr preferRelativeResize="0"/>
          <p:nvPr/>
        </p:nvPicPr>
        <p:blipFill>
          <a:blip r:embed="rId3">
            <a:alphaModFix/>
          </a:blip>
          <a:stretch>
            <a:fillRect/>
          </a:stretch>
        </p:blipFill>
        <p:spPr>
          <a:xfrm>
            <a:off x="4158412" y="750100"/>
            <a:ext cx="827174" cy="827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464100" y="209750"/>
            <a:ext cx="8520600" cy="572700"/>
          </a:xfrm>
          <a:prstGeom prst="rect">
            <a:avLst/>
          </a:prstGeom>
        </p:spPr>
        <p:txBody>
          <a:bodyPr anchorCtr="0" anchor="t" bIns="91425" lIns="91425" spcFirstLastPara="1" rIns="91425" wrap="square" tIns="91425">
            <a:noAutofit/>
          </a:bodyPr>
          <a:lstStyle/>
          <a:p>
            <a:pPr indent="-444500" lvl="0" marL="457200" marR="0" rtl="0" algn="l">
              <a:lnSpc>
                <a:spcPct val="100000"/>
              </a:lnSpc>
              <a:spcBef>
                <a:spcPts val="0"/>
              </a:spcBef>
              <a:spcAft>
                <a:spcPts val="0"/>
              </a:spcAft>
              <a:buSzPts val="3400"/>
              <a:buAutoNum type="romanUcPeriod"/>
            </a:pPr>
            <a:r>
              <a:rPr b="1" lang="fr" sz="3400"/>
              <a:t>Besoins et Spécifications: </a:t>
            </a:r>
            <a:endParaRPr sz="3400"/>
          </a:p>
        </p:txBody>
      </p:sp>
      <p:sp>
        <p:nvSpPr>
          <p:cNvPr id="100" name="Google Shape;100;p17"/>
          <p:cNvSpPr txBox="1"/>
          <p:nvPr>
            <p:ph idx="1" type="body"/>
          </p:nvPr>
        </p:nvSpPr>
        <p:spPr>
          <a:xfrm>
            <a:off x="365375" y="1278475"/>
            <a:ext cx="5170800" cy="3299700"/>
          </a:xfrm>
          <a:prstGeom prst="rect">
            <a:avLst/>
          </a:prstGeom>
        </p:spPr>
        <p:txBody>
          <a:bodyPr anchorCtr="0" anchor="t" bIns="91425" lIns="91425" spcFirstLastPara="1" rIns="91425" wrap="square" tIns="91425">
            <a:noAutofit/>
          </a:bodyPr>
          <a:lstStyle/>
          <a:p>
            <a:pPr indent="-323850" lvl="0" marL="457200" rtl="0" algn="l">
              <a:spcBef>
                <a:spcPts val="1500"/>
              </a:spcBef>
              <a:spcAft>
                <a:spcPts val="0"/>
              </a:spcAft>
              <a:buClr>
                <a:srgbClr val="000000"/>
              </a:buClr>
              <a:buSzPts val="1500"/>
              <a:buChar char="●"/>
            </a:pPr>
            <a:r>
              <a:rPr lang="fr" sz="1500">
                <a:solidFill>
                  <a:srgbClr val="000000"/>
                </a:solidFill>
              </a:rPr>
              <a:t>Créer un générateur de CV utilisant PHP Orienté Objet (OO) et une base de données PDO pour stocker les données des utilisateurs.</a:t>
            </a:r>
            <a:endParaRPr sz="1500">
              <a:solidFill>
                <a:srgbClr val="000000"/>
              </a:solidFill>
            </a:endParaRPr>
          </a:p>
          <a:p>
            <a:pPr indent="-323850" lvl="0" marL="457200" rtl="0" algn="l">
              <a:spcBef>
                <a:spcPts val="0"/>
              </a:spcBef>
              <a:spcAft>
                <a:spcPts val="0"/>
              </a:spcAft>
              <a:buClr>
                <a:srgbClr val="000000"/>
              </a:buClr>
              <a:buSzPts val="1500"/>
              <a:buChar char="●"/>
            </a:pPr>
            <a:r>
              <a:rPr lang="fr" sz="1500">
                <a:solidFill>
                  <a:srgbClr val="000000"/>
                </a:solidFill>
              </a:rPr>
              <a:t>Assurer une interface utilisateur intuitive avec deux parties distinctes : Front et Back.</a:t>
            </a:r>
            <a:endParaRPr sz="1500">
              <a:solidFill>
                <a:srgbClr val="000000"/>
              </a:solidFill>
            </a:endParaRPr>
          </a:p>
          <a:p>
            <a:pPr indent="-323850" lvl="0" marL="457200" rtl="0" algn="l">
              <a:spcBef>
                <a:spcPts val="0"/>
              </a:spcBef>
              <a:spcAft>
                <a:spcPts val="0"/>
              </a:spcAft>
              <a:buClr>
                <a:srgbClr val="000000"/>
              </a:buClr>
              <a:buSzPts val="1500"/>
              <a:buChar char="●"/>
            </a:pPr>
            <a:r>
              <a:rPr lang="fr" sz="1500">
                <a:solidFill>
                  <a:srgbClr val="000000"/>
                </a:solidFill>
              </a:rPr>
              <a:t>Incorporer les fonctionnalités essentielles d'un générateur de CV </a:t>
            </a:r>
            <a:endParaRPr sz="1500">
              <a:solidFill>
                <a:srgbClr val="000000"/>
              </a:solidFill>
            </a:endParaRPr>
          </a:p>
          <a:p>
            <a:pPr indent="-323850" lvl="0" marL="457200" rtl="0" algn="l">
              <a:spcBef>
                <a:spcPts val="0"/>
              </a:spcBef>
              <a:spcAft>
                <a:spcPts val="0"/>
              </a:spcAft>
              <a:buClr>
                <a:srgbClr val="000000"/>
              </a:buClr>
              <a:buSzPts val="1500"/>
              <a:buChar char="●"/>
            </a:pPr>
            <a:r>
              <a:rPr lang="fr" sz="1500">
                <a:solidFill>
                  <a:srgbClr val="000000"/>
                </a:solidFill>
              </a:rPr>
              <a:t>Fournir des fonctionnalités supplémentaires telles qu'un générateur multilingue et plusieurs modèles de CV pour améliorer l'expérience utilisateur </a:t>
            </a:r>
            <a:endParaRPr sz="1500">
              <a:solidFill>
                <a:srgbClr val="000000"/>
              </a:solidFill>
            </a:endParaRPr>
          </a:p>
        </p:txBody>
      </p:sp>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pic>
        <p:nvPicPr>
          <p:cNvPr id="102" name="Google Shape;102;p17"/>
          <p:cNvPicPr preferRelativeResize="0"/>
          <p:nvPr/>
        </p:nvPicPr>
        <p:blipFill>
          <a:blip r:embed="rId3">
            <a:alphaModFix/>
          </a:blip>
          <a:stretch>
            <a:fillRect/>
          </a:stretch>
        </p:blipFill>
        <p:spPr>
          <a:xfrm>
            <a:off x="5676925" y="1399375"/>
            <a:ext cx="3226749" cy="2806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209750"/>
            <a:ext cx="85206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fr" sz="3400"/>
              <a:t>II.  </a:t>
            </a:r>
            <a:r>
              <a:rPr b="1" lang="fr" sz="3400"/>
              <a:t>Méthodologie de travail</a:t>
            </a:r>
            <a:endParaRPr b="1" sz="3400"/>
          </a:p>
        </p:txBody>
      </p:sp>
      <p:sp>
        <p:nvSpPr>
          <p:cNvPr id="108" name="Google Shape;108;p18"/>
          <p:cNvSpPr txBox="1"/>
          <p:nvPr>
            <p:ph idx="1" type="body"/>
          </p:nvPr>
        </p:nvSpPr>
        <p:spPr>
          <a:xfrm>
            <a:off x="295025" y="1203750"/>
            <a:ext cx="5532900" cy="32997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fr" sz="1500">
                <a:solidFill>
                  <a:srgbClr val="000000"/>
                </a:solidFill>
              </a:rPr>
              <a:t>nous avons adopté une approche Agile, mettant particulièrement l'accent sur les réunions debout quotidiennes.</a:t>
            </a:r>
            <a:endParaRPr sz="1500">
              <a:solidFill>
                <a:srgbClr val="000000"/>
              </a:solidFill>
            </a:endParaRPr>
          </a:p>
          <a:p>
            <a:pPr indent="0" lvl="0" marL="0" rtl="0" algn="l">
              <a:spcBef>
                <a:spcPts val="1500"/>
              </a:spcBef>
              <a:spcAft>
                <a:spcPts val="0"/>
              </a:spcAft>
              <a:buNone/>
            </a:pPr>
            <a:r>
              <a:rPr lang="fr" sz="1500">
                <a:solidFill>
                  <a:srgbClr val="000000"/>
                </a:solidFill>
              </a:rPr>
              <a:t>Chaque jour, notre équipe se rassemblait pour une réunion debout rapide, habituellement en début de journée. Au cours de ces réunions, chacun de nous  partageait :</a:t>
            </a:r>
            <a:endParaRPr sz="1500">
              <a:solidFill>
                <a:srgbClr val="000000"/>
              </a:solidFill>
            </a:endParaRPr>
          </a:p>
          <a:p>
            <a:pPr indent="-323850" lvl="0" marL="457200" rtl="0" algn="l">
              <a:spcBef>
                <a:spcPts val="1500"/>
              </a:spcBef>
              <a:spcAft>
                <a:spcPts val="0"/>
              </a:spcAft>
              <a:buClr>
                <a:srgbClr val="000000"/>
              </a:buClr>
              <a:buSzPts val="1500"/>
              <a:buChar char="●"/>
            </a:pPr>
            <a:r>
              <a:rPr lang="fr" sz="1500">
                <a:solidFill>
                  <a:srgbClr val="000000"/>
                </a:solidFill>
              </a:rPr>
              <a:t>Les tâches accomplies depuis la dernière réunion.</a:t>
            </a:r>
            <a:endParaRPr sz="1500">
              <a:solidFill>
                <a:srgbClr val="000000"/>
              </a:solidFill>
            </a:endParaRPr>
          </a:p>
          <a:p>
            <a:pPr indent="-323850" lvl="0" marL="457200" rtl="0" algn="l">
              <a:spcBef>
                <a:spcPts val="0"/>
              </a:spcBef>
              <a:spcAft>
                <a:spcPts val="0"/>
              </a:spcAft>
              <a:buClr>
                <a:srgbClr val="000000"/>
              </a:buClr>
              <a:buSzPts val="1500"/>
              <a:buChar char="●"/>
            </a:pPr>
            <a:r>
              <a:rPr lang="fr" sz="1500">
                <a:solidFill>
                  <a:srgbClr val="000000"/>
                </a:solidFill>
              </a:rPr>
              <a:t>Les tâches prévues pour la journée.</a:t>
            </a:r>
            <a:endParaRPr sz="1500">
              <a:solidFill>
                <a:srgbClr val="000000"/>
              </a:solidFill>
            </a:endParaRPr>
          </a:p>
          <a:p>
            <a:pPr indent="-323850" lvl="0" marL="457200" rtl="0" algn="l">
              <a:spcBef>
                <a:spcPts val="0"/>
              </a:spcBef>
              <a:spcAft>
                <a:spcPts val="0"/>
              </a:spcAft>
              <a:buClr>
                <a:srgbClr val="000000"/>
              </a:buClr>
              <a:buSzPts val="1500"/>
              <a:buChar char="●"/>
            </a:pPr>
            <a:r>
              <a:rPr lang="fr" sz="1500">
                <a:solidFill>
                  <a:srgbClr val="000000"/>
                </a:solidFill>
              </a:rPr>
              <a:t>Les obstacles ou difficultés rencontrés.</a:t>
            </a:r>
            <a:endParaRPr sz="1500">
              <a:solidFill>
                <a:srgbClr val="000000"/>
              </a:solidFill>
            </a:endParaRPr>
          </a:p>
          <a:p>
            <a:pPr indent="0" lvl="0" marL="0" rtl="0" algn="l">
              <a:spcBef>
                <a:spcPts val="1500"/>
              </a:spcBef>
              <a:spcAft>
                <a:spcPts val="1500"/>
              </a:spcAft>
              <a:buNone/>
            </a:pPr>
            <a:r>
              <a:rPr lang="fr" sz="1500">
                <a:solidFill>
                  <a:srgbClr val="000000"/>
                </a:solidFill>
              </a:rPr>
              <a:t>Ces réunions étaient brèves et ciblées, généralement limitées à 15-20 minutes, afin de maintenir l'efficacité et la concentration de l'équipe.</a:t>
            </a:r>
            <a:endParaRPr sz="1500">
              <a:solidFill>
                <a:srgbClr val="000000"/>
              </a:solidFill>
            </a:endParaRPr>
          </a:p>
        </p:txBody>
      </p:sp>
      <p:sp>
        <p:nvSpPr>
          <p:cNvPr id="109" name="Google Shape;10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pic>
        <p:nvPicPr>
          <p:cNvPr id="110" name="Google Shape;110;p18"/>
          <p:cNvPicPr preferRelativeResize="0"/>
          <p:nvPr/>
        </p:nvPicPr>
        <p:blipFill>
          <a:blip r:embed="rId3">
            <a:alphaModFix/>
          </a:blip>
          <a:stretch>
            <a:fillRect/>
          </a:stretch>
        </p:blipFill>
        <p:spPr>
          <a:xfrm>
            <a:off x="5883925" y="1450725"/>
            <a:ext cx="3076924" cy="27692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116" name="Google Shape;116;p19"/>
          <p:cNvSpPr txBox="1"/>
          <p:nvPr>
            <p:ph type="title"/>
          </p:nvPr>
        </p:nvSpPr>
        <p:spPr>
          <a:xfrm>
            <a:off x="311700" y="1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400"/>
              <a:t>III. Technologies utilisées</a:t>
            </a:r>
            <a:endParaRPr sz="3400"/>
          </a:p>
        </p:txBody>
      </p:sp>
      <p:sp>
        <p:nvSpPr>
          <p:cNvPr id="117" name="Google Shape;117;p19"/>
          <p:cNvSpPr txBox="1"/>
          <p:nvPr/>
        </p:nvSpPr>
        <p:spPr>
          <a:xfrm>
            <a:off x="3454500" y="1220850"/>
            <a:ext cx="2235000" cy="20805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t>Base de Données PDO</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fr" sz="1600"/>
              <a:t>pour stocker les données </a:t>
            </a:r>
            <a:endParaRPr sz="1600"/>
          </a:p>
        </p:txBody>
      </p:sp>
      <p:sp>
        <p:nvSpPr>
          <p:cNvPr id="118" name="Google Shape;118;p19"/>
          <p:cNvSpPr txBox="1"/>
          <p:nvPr/>
        </p:nvSpPr>
        <p:spPr>
          <a:xfrm>
            <a:off x="6418100" y="1220850"/>
            <a:ext cx="2235000" cy="20805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t>HTML, CSS, JavaScript</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fr" sz="1600"/>
              <a:t>les Langages utilisé pour la partie Front-end</a:t>
            </a:r>
            <a:endParaRPr sz="1600"/>
          </a:p>
        </p:txBody>
      </p:sp>
      <p:sp>
        <p:nvSpPr>
          <p:cNvPr id="119" name="Google Shape;119;p19"/>
          <p:cNvSpPr txBox="1"/>
          <p:nvPr/>
        </p:nvSpPr>
        <p:spPr>
          <a:xfrm>
            <a:off x="490900" y="1220850"/>
            <a:ext cx="2235000" cy="20805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t>PHP Orienté Objet (OO)</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fr" sz="1500"/>
              <a:t>langage principal pour le développement du backend</a:t>
            </a:r>
            <a:endParaRPr sz="1500"/>
          </a:p>
        </p:txBody>
      </p:sp>
      <p:pic>
        <p:nvPicPr>
          <p:cNvPr id="120" name="Google Shape;120;p19"/>
          <p:cNvPicPr preferRelativeResize="0"/>
          <p:nvPr/>
        </p:nvPicPr>
        <p:blipFill>
          <a:blip r:embed="rId3">
            <a:alphaModFix/>
          </a:blip>
          <a:stretch>
            <a:fillRect/>
          </a:stretch>
        </p:blipFill>
        <p:spPr>
          <a:xfrm>
            <a:off x="6666482" y="3482278"/>
            <a:ext cx="1805972" cy="1001750"/>
          </a:xfrm>
          <a:prstGeom prst="rect">
            <a:avLst/>
          </a:prstGeom>
          <a:noFill/>
          <a:ln>
            <a:noFill/>
          </a:ln>
        </p:spPr>
      </p:pic>
      <p:pic>
        <p:nvPicPr>
          <p:cNvPr id="121" name="Google Shape;121;p19"/>
          <p:cNvPicPr preferRelativeResize="0"/>
          <p:nvPr/>
        </p:nvPicPr>
        <p:blipFill>
          <a:blip r:embed="rId4">
            <a:alphaModFix/>
          </a:blip>
          <a:stretch>
            <a:fillRect/>
          </a:stretch>
        </p:blipFill>
        <p:spPr>
          <a:xfrm>
            <a:off x="4070475" y="3574050"/>
            <a:ext cx="875200" cy="832350"/>
          </a:xfrm>
          <a:prstGeom prst="rect">
            <a:avLst/>
          </a:prstGeom>
          <a:noFill/>
          <a:ln>
            <a:noFill/>
          </a:ln>
        </p:spPr>
      </p:pic>
      <p:pic>
        <p:nvPicPr>
          <p:cNvPr id="122" name="Google Shape;122;p19"/>
          <p:cNvPicPr preferRelativeResize="0"/>
          <p:nvPr/>
        </p:nvPicPr>
        <p:blipFill>
          <a:blip r:embed="rId5">
            <a:alphaModFix/>
          </a:blip>
          <a:stretch>
            <a:fillRect/>
          </a:stretch>
        </p:blipFill>
        <p:spPr>
          <a:xfrm>
            <a:off x="873375" y="3574050"/>
            <a:ext cx="1295375" cy="775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dk1"/>
                </a:solidFill>
                <a:latin typeface="Proxima Nova"/>
                <a:ea typeface="Proxima Nova"/>
                <a:cs typeface="Proxima Nova"/>
                <a:sym typeface="Proxima Nova"/>
              </a:rPr>
              <a:t>‹#›</a:t>
            </a:fld>
            <a:endParaRPr>
              <a:solidFill>
                <a:schemeClr val="dk1"/>
              </a:solidFill>
              <a:latin typeface="Proxima Nova"/>
              <a:ea typeface="Proxima Nova"/>
              <a:cs typeface="Proxima Nova"/>
              <a:sym typeface="Proxima Nova"/>
            </a:endParaRPr>
          </a:p>
        </p:txBody>
      </p:sp>
      <p:sp>
        <p:nvSpPr>
          <p:cNvPr id="128" name="Google Shape;128;p20"/>
          <p:cNvSpPr txBox="1"/>
          <p:nvPr>
            <p:ph type="title"/>
          </p:nvPr>
        </p:nvSpPr>
        <p:spPr>
          <a:xfrm>
            <a:off x="235500" y="43975"/>
            <a:ext cx="89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000">
                <a:solidFill>
                  <a:srgbClr val="000000"/>
                </a:solidFill>
              </a:rPr>
              <a:t>IV. </a:t>
            </a:r>
            <a:r>
              <a:rPr b="1" lang="fr" sz="3000">
                <a:solidFill>
                  <a:srgbClr val="000000"/>
                </a:solidFill>
              </a:rPr>
              <a:t>Démo du site</a:t>
            </a:r>
            <a:endParaRPr b="1" sz="3000">
              <a:solidFill>
                <a:srgbClr val="000000"/>
              </a:solidFill>
            </a:endParaRPr>
          </a:p>
        </p:txBody>
      </p:sp>
      <p:pic>
        <p:nvPicPr>
          <p:cNvPr id="129" name="Google Shape;129;p20"/>
          <p:cNvPicPr preferRelativeResize="0"/>
          <p:nvPr/>
        </p:nvPicPr>
        <p:blipFill>
          <a:blip r:embed="rId3">
            <a:alphaModFix/>
          </a:blip>
          <a:stretch>
            <a:fillRect/>
          </a:stretch>
        </p:blipFill>
        <p:spPr>
          <a:xfrm>
            <a:off x="767875" y="711950"/>
            <a:ext cx="7409424" cy="4167801"/>
          </a:xfrm>
          <a:prstGeom prst="rect">
            <a:avLst/>
          </a:prstGeom>
          <a:noFill/>
          <a:ln>
            <a:noFill/>
          </a:ln>
        </p:spPr>
      </p:pic>
      <p:pic>
        <p:nvPicPr>
          <p:cNvPr id="130" name="Google Shape;130;p20"/>
          <p:cNvPicPr preferRelativeResize="0"/>
          <p:nvPr/>
        </p:nvPicPr>
        <p:blipFill>
          <a:blip r:embed="rId4">
            <a:alphaModFix/>
          </a:blip>
          <a:stretch>
            <a:fillRect/>
          </a:stretch>
        </p:blipFill>
        <p:spPr>
          <a:xfrm rot="-813159">
            <a:off x="6761132" y="1094931"/>
            <a:ext cx="725336" cy="4080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36" name="Google Shape;136;p21"/>
          <p:cNvPicPr preferRelativeResize="0"/>
          <p:nvPr/>
        </p:nvPicPr>
        <p:blipFill>
          <a:blip r:embed="rId3">
            <a:alphaModFix/>
          </a:blip>
          <a:stretch>
            <a:fillRect/>
          </a:stretch>
        </p:blipFill>
        <p:spPr>
          <a:xfrm>
            <a:off x="345825" y="167075"/>
            <a:ext cx="8167656" cy="4594307"/>
          </a:xfrm>
          <a:prstGeom prst="rect">
            <a:avLst/>
          </a:prstGeom>
          <a:noFill/>
          <a:ln>
            <a:noFill/>
          </a:ln>
        </p:spPr>
      </p:pic>
      <p:pic>
        <p:nvPicPr>
          <p:cNvPr id="137" name="Google Shape;137;p21"/>
          <p:cNvPicPr preferRelativeResize="0"/>
          <p:nvPr/>
        </p:nvPicPr>
        <p:blipFill>
          <a:blip r:embed="rId4">
            <a:alphaModFix/>
          </a:blip>
          <a:stretch>
            <a:fillRect/>
          </a:stretch>
        </p:blipFill>
        <p:spPr>
          <a:xfrm rot="-1803461">
            <a:off x="3965600" y="2061263"/>
            <a:ext cx="781550" cy="439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